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team. Today we will review Chroma's comprehensive healthcare and life benefits for the 2026-2027 plan year, how the MEC Plus Advantage master plan works, employee-only rates, and how to complete your election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Chroma provides one premier master healthcare plan: MEC Plus Advantage. It covers routine wellness, primary care visits, specialist consultations, urgent care walk-ins, diagnostic blood tests, X-rays, and advanced imaging across the PHCS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enrolled employee has 24/7/365 access to virtual doctors via MDLive, unlimited confidential counseling sessions, and prescription benefits under the Cigna Rx formulary.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coverage includes a $50,000 group term life insurance policy underwritten by ManhattanLife. Every eligible employee who enrolls is approved with no medical exam. During enrollment, you simply name your chosen beneficiary.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is the clear monthly contribution schedule. The plan is structured on an Employee Only basis at $118.75 a month, or approximately $54.81 per bi-weekly paycheck, processed through pre-tax Section 125 payroll deductions.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benefit cost comes out of your paycheck before taxes through Chroma's Section 125 plan. In this example, that saves about $354 a year in taxes, around $14 more per paycheck. These are estimates; your numbers depend on your pay.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few common questions. Your refund usually stays about the same because the savings show up in each paycheck. The main factor is a few dollars less in future Social Security, while you save tax dollars immediately today. And your choice is set for the year unless you have a qualifying life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Enrolling is easy. Go to chroma.shieldedhorizon.org slash signup. Enter your info, elect Plus Advantage coverage or decline, then review and sign by typing your name. Everyone needs to make a choice, even if it's to decline.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enrollment starts November 1. We'll hold campus sessions during November. Final deadline is November 30, and coverage begins December 1,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Thank you! If you have questions, book a quick 1-on-1 call at chroma.shieldedhorizon.org slash calendar, or visit the benefits site. Then sign up at slash signup.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B1B3F"/>
              </a:gs>
              <a:gs pos="100000">
                <a:srgbClr val="7C3AED"/>
              </a:gs>
            </a:gsLst>
            <a:lin scaled="0" ang="27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CHROMA MASTER HEALTH &amp; LIFE BENEFITS · OPEN ENROLLMENT NOV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51560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5600" b="1">
                <a:solidFill>
                  <a:srgbClr val="FFFFFF"/>
                </a:solidFill>
                <a:latin typeface="Segoe UI Black"/>
              </a:rPr>
              <a:t>Chroma Health &amp; Life Benefits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Segoe UI"/>
              </a:rPr>
              <a:t>Premier clinical care, outpatient diagnostics, 24/7 virtual doctors, and $50k life insurance.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297680"/>
            <a:ext cx="4014216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297680"/>
            <a:ext cx="4014216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⭐ MEC Plus Advantage ($118.75/mo EE)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82896" y="4297680"/>
            <a:ext cx="285750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82896" y="4297680"/>
            <a:ext cx="285750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🛡️ $50,000 Life Insurance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77556" y="4297680"/>
            <a:ext cx="2647188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77556" y="4297680"/>
            <a:ext cx="2647188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📅 Effective Dec 1,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1904" y="4297680"/>
            <a:ext cx="2962656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1904" y="4297680"/>
            <a:ext cx="2962656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🏥 PHCS / MultiPlan Network</a:t>
            </a:r>
          </a:p>
        </p:txBody>
      </p:sp>
      <p:pic>
        <p:nvPicPr>
          <p:cNvPr id="14" name="Picture 13" descr="chroma_horizontal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5852160"/>
            <a:ext cx="2514143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B1B3F"/>
              </a:gs>
              <a:gs pos="100000">
                <a:srgbClr val="2563EB"/>
              </a:gs>
            </a:gsLst>
            <a:lin scaled="0" ang="27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MASTER PLAN ARCHITECTURE · UNIFIED SUITE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FFFFFF"/>
                </a:solidFill>
                <a:latin typeface="Segoe UI Black"/>
              </a:rPr>
              <a:t>⭐ Apex MEC Plus Advantage + $50k 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Segoe UI"/>
              </a:rPr>
              <a:t>A single, robust master healthcare plan covering preventive care, physicians, urgent care, labs, imaging, and term life.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🩺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100% Preventive Care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$0 ACA wellness exams, well-child visits, immunizations, and preventive screenings.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3938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8258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👨‍⚕️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Primary Care Physician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$20 copay per visit (up to 3 PCP visits per calendar year).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6356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0676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🩺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Specialist Physician Visits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$50 copay per visit (up to 3 specialist visits per calendar year).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🚑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Urgent Care Walk-In Visits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$50 copay per visit (up to 3 visits per calendar year) at network centers.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3938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8258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🔬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Diagnostic Labs &amp; X-Rays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$50 copay per test (up to 5 in-office diagnostic tests per calendar year).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36356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0676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🩻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Outpatient CT &amp; MRI Scans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$200 copay for 1 advanced outpatient imaging scan per calendar year.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7857"/>
              </a:gs>
              <a:gs pos="100000">
                <a:srgbClr val="0D9488"/>
              </a:gs>
            </a:gsLst>
            <a:lin scaled="0" ang="27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VIRTUAL CARE &amp; PRESCRIPTIONS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FFFFFF"/>
                </a:solidFill>
                <a:latin typeface="Segoe UI Black"/>
              </a:rPr>
              <a:t>24/7 Telehealth, Behavioral Counseling &amp; Rx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Segoe UI"/>
              </a:rPr>
              <a:t>Round-the-clock virtual care and prescription drug coverage for you.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📱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24/7 MDLive Telehealth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Free &amp; unlimited virtual consultations with board-certified doctors for urgent needs at $0.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3938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8258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💜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Mental Health Support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Free &amp; unlimited MDLive behavioral health therapy sessions by phone or video at $0.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6356" y="242316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0676" y="260604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💊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Cigna Rx Formulary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$0 generic medications, 10% co-insurance on Tier 1 drugs.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🏥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MultiPlan PHCS Network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Nationwide network of thousands of credentialed providers, clinics, and specialists.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3938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8258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📲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Digital Member Portal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Instant digital ID cards, provider search, and telemedicine directly on your phone.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36356" y="4549140"/>
            <a:ext cx="3423818" cy="18973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0676" y="4732020"/>
            <a:ext cx="2875178" cy="16230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B1B3F"/>
                </a:solidFill>
                <a:latin typeface="Segoe UI Emoji"/>
              </a:rPr>
              <a:t>🛡️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 Black"/>
              </a:rPr>
              <a:t>No Deductible Barrier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475569"/>
                </a:solidFill>
                <a:latin typeface="Segoe UI"/>
              </a:rPr>
              <a:t>Direct first-dollar copay protection without paying thousands in high deductibles.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4C1D95"/>
              </a:gs>
              <a:gs pos="100000">
                <a:srgbClr val="8B5CF6"/>
              </a:gs>
            </a:gsLst>
            <a:lin scaled="0" ang="27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FINANCIAL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FFFFFF"/>
                </a:solidFill>
                <a:latin typeface="Segoe UI Black"/>
              </a:rPr>
              <a:t>$50,000 Group Term Life Insurance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Segoe UI"/>
              </a:rPr>
              <a:t>Underwritten by ManhattanLife. Included automatically for every enrolled employee.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3423818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606040"/>
            <a:ext cx="2875178" cy="3749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0">
                <a:solidFill>
                  <a:srgbClr val="0B1B3F"/>
                </a:solidFill>
                <a:latin typeface="Segoe UI Emoji"/>
              </a:rPr>
              <a:t>🛡️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0B1B3F"/>
                </a:solidFill>
                <a:latin typeface="Segoe UI Black"/>
              </a:rPr>
              <a:t>$50,000 Benefit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475569"/>
                </a:solidFill>
                <a:latin typeface="Segoe UI"/>
              </a:rPr>
              <a:t>A direct, tax-free lump-sum check paid to your designated beneficiary.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3938" y="2423160"/>
            <a:ext cx="3423818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8258" y="2606040"/>
            <a:ext cx="2875178" cy="3749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0">
                <a:solidFill>
                  <a:srgbClr val="0B1B3F"/>
                </a:solidFill>
                <a:latin typeface="Segoe UI Emoji"/>
              </a:rPr>
              <a:t>✅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0B1B3F"/>
                </a:solidFill>
                <a:latin typeface="Segoe UI Black"/>
              </a:rPr>
              <a:t>Guaranteed Issue Approval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475569"/>
                </a:solidFill>
                <a:latin typeface="Segoe UI"/>
              </a:rPr>
              <a:t>No medical exams, physicals, blood draws, or health questionnaires required.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6356" y="2423160"/>
            <a:ext cx="3423818" cy="4023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0676" y="2606040"/>
            <a:ext cx="2875178" cy="3749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0">
                <a:solidFill>
                  <a:srgbClr val="0B1B3F"/>
                </a:solidFill>
                <a:latin typeface="Segoe UI Emoji"/>
              </a:rPr>
              <a:t>💵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0B1B3F"/>
                </a:solidFill>
                <a:latin typeface="Segoe UI Black"/>
              </a:rPr>
              <a:t>100% Tax-Free Benefit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475569"/>
                </a:solidFill>
                <a:latin typeface="Segoe UI"/>
              </a:rPr>
              <a:t>The first $50,000 of employer-provided group life is tax-free under IRC Section 79.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D4ED8"/>
                </a:solidFill>
                <a:latin typeface="Segoe UI"/>
              </a:rPr>
              <a:t>CONTRIBUTION BREAKDOWN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0B1B3F"/>
                </a:solidFill>
                <a:latin typeface="Segoe UI Black"/>
              </a:rPr>
              <a:t>Monthly Plan Rate: Employee Only Coverage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Segoe UI"/>
              </a:rPr>
              <a:t>Transparent pre-tax monthly deduction for active full-time staff under Chroma's Section 125 plan.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14600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Employee Only (MEC Plus Advantage)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514600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$118.75 / month (~$54.81 bi-weekly)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64408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264408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$50,000 Group Term Life Insurance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264408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Included automatically ($0 extra cost)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014216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014216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24/7 Virtual Telehealth &amp; Counseling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014216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Included ($0 copay)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764024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764024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59669"/>
                </a:solidFill>
                <a:latin typeface="Segoe UI"/>
              </a:rPr>
              <a:t>Cigna Rx Generic Prescriptions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764024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59669"/>
                </a:solidFill>
                <a:latin typeface="Segoe UI"/>
              </a:rPr>
              <a:t>Included ($0 generic copay)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605272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475569"/>
                </a:solidFill>
                <a:latin typeface="Segoe UI"/>
              </a:rPr>
              <a:t>Coverage is provided on an Employee Only basis for eligible full-time Chroma staff via Section 125 pre-tax payroll deductions.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D4ED8"/>
                </a:solidFill>
                <a:latin typeface="Segoe UI"/>
              </a:rPr>
              <a:t>SECTION 125 TAX ADVANTAGES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0B1B3F"/>
                </a:solidFill>
                <a:latin typeface="Segoe UI Black"/>
              </a:rPr>
              <a:t>Pre-Tax Deductions Lower Your Taxes &amp; Increase Take-Home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Segoe UI"/>
              </a:rPr>
              <a:t>Example based on a $30,000 annual salary with a $118.75/month pre-tax benefit deduction.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14600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Federal income tax savings (12% tax bracket)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514600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About $171 / year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64408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264408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Georgia state income tax savings (~5.2%)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264408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About $74 / year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014216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014216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"/>
              </a:rPr>
              <a:t>FICA tax savings (7.65% Social Security + Medicare)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014216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B1B3F"/>
                </a:solidFill>
                <a:latin typeface="Segoe UI"/>
              </a:rPr>
              <a:t>About $109 / year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764024"/>
            <a:ext cx="10728655" cy="658368"/>
          </a:xfrm>
          <a:prstGeom prst="roundRect">
            <a:avLst>
              <a:gd name="adj" fmla="val 8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764024"/>
            <a:ext cx="594360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59669"/>
                </a:solidFill>
                <a:latin typeface="Segoe UI"/>
              </a:rPr>
              <a:t>Total annual estimated tax savings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764024"/>
            <a:ext cx="4754880" cy="65836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059669"/>
                </a:solidFill>
                <a:latin typeface="Segoe UI"/>
              </a:rPr>
              <a:t>About $354 a year (around $14 more take-home per paycheck)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605272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475569"/>
                </a:solidFill>
                <a:latin typeface="Segoe UI"/>
              </a:rPr>
              <a:t>Coverage is provided on an Employee Only basis for eligible full-time Chroma staff via Section 125 pre-tax payroll deductions.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D4ED8"/>
                </a:solidFill>
                <a:latin typeface="Segoe UI"/>
              </a:rPr>
              <a:t>SECTION 125 FAQ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0B1B3F"/>
                </a:solidFill>
                <a:latin typeface="Segoe UI Black"/>
              </a:rPr>
              <a:t>Important Plan Guidelines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42381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03120"/>
            <a:ext cx="2875178" cy="4023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0B1B3F"/>
                </a:solidFill>
                <a:latin typeface="Segoe UI Black"/>
              </a:rPr>
              <a:t>Does this reduce my year-end tax refund?</a:t>
            </a:r>
          </a:p>
          <a:p>
            <a:pPr algn="l">
              <a:spcAft>
                <a:spcPts val="400"/>
              </a:spcAft>
            </a:pPr>
            <a:r>
              <a:rPr sz="1450" b="0">
                <a:solidFill>
                  <a:srgbClr val="475569"/>
                </a:solidFill>
                <a:latin typeface="Segoe UI"/>
              </a:rPr>
              <a:t>Generally no. Less tax is withheld from each paycheck because your taxable income is lower, so your taxes stay balanced. You receive the savings throughout the year in each paycheck.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3938" y="1828800"/>
            <a:ext cx="342381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58258" y="2103120"/>
            <a:ext cx="2875178" cy="4023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0B1B3F"/>
                </a:solidFill>
                <a:latin typeface="Segoe UI Black"/>
              </a:rPr>
              <a:t>Are elections set for the plan year?</a:t>
            </a:r>
          </a:p>
          <a:p>
            <a:pPr algn="l">
              <a:spcAft>
                <a:spcPts val="400"/>
              </a:spcAft>
            </a:pPr>
            <a:r>
              <a:rPr sz="1450" b="0">
                <a:solidFill>
                  <a:srgbClr val="475569"/>
                </a:solidFill>
                <a:latin typeface="Segoe UI"/>
              </a:rPr>
              <a:t>Yes. Under IRS cafeteria plan regulations, your choice is irrevocable for the plan year unless you experience an IRS qualifying life event (marriage, birth, loss of other coverage) within 30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6356" y="1828800"/>
            <a:ext cx="3423818" cy="4480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0676" y="2103120"/>
            <a:ext cx="2875178" cy="4023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0B1B3F"/>
                </a:solidFill>
                <a:latin typeface="Segoe UI Black"/>
              </a:rPr>
              <a:t>What about Social Security retirement?</a:t>
            </a:r>
          </a:p>
          <a:p>
            <a:pPr algn="l">
              <a:spcAft>
                <a:spcPts val="400"/>
              </a:spcAft>
            </a:pPr>
            <a:r>
              <a:rPr sz="1450" b="0">
                <a:solidFill>
                  <a:srgbClr val="475569"/>
                </a:solidFill>
                <a:latin typeface="Segoe UI"/>
              </a:rPr>
              <a:t>Because pre-tax deductions reduce gross FICA wages, your future Social Security retirement baseline is nominally affected (approx. $2 to $5/month per enrolled year), while saving you money immediately today.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D4ED8"/>
                </a:solidFill>
                <a:latin typeface="Segoe UI"/>
              </a:rPr>
              <a:t>ENROLLMENT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0B1B3F"/>
                </a:solidFill>
                <a:latin typeface="Segoe UI Black"/>
              </a:rPr>
              <a:t>Complete Your Election in 3 Minutes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2510713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5840" y="210312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743200"/>
            <a:ext cx="1962073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 Black"/>
              </a:rPr>
              <a:t>Access Portal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475569"/>
                </a:solidFill>
                <a:latin typeface="Segoe UI"/>
              </a:rPr>
              <a:t>Visit chroma.shieldedhorizon.org/signup on phone or computer.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0833" y="1828800"/>
            <a:ext cx="2510713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745153" y="210312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5153" y="2743200"/>
            <a:ext cx="1962073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 Black"/>
              </a:rPr>
              <a:t>Employee Profile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475569"/>
                </a:solidFill>
                <a:latin typeface="Segoe UI"/>
              </a:rPr>
              <a:t>Verify your contact info and campus location. No SSN required.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0146" y="1828800"/>
            <a:ext cx="2510713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84466" y="210312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4466" y="2743200"/>
            <a:ext cx="1962073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 Black"/>
              </a:rPr>
              <a:t>Elect or Decline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475569"/>
                </a:solidFill>
                <a:latin typeface="Segoe UI"/>
              </a:rPr>
              <a:t>Choose MEC Plus Advantage or submit a coverage waiver.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49459" y="1828800"/>
            <a:ext cx="2510713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223779" y="210312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3779" y="2743200"/>
            <a:ext cx="1962073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0B1B3F"/>
                </a:solidFill>
                <a:latin typeface="Segoe UI Black"/>
              </a:rPr>
              <a:t>Review &amp; Sign</a:t>
            </a:r>
          </a:p>
          <a:p>
            <a:pPr algn="l">
              <a:spcAft>
                <a:spcPts val="400"/>
              </a:spcAft>
            </a:pPr>
            <a:r>
              <a:rPr sz="1350" b="0">
                <a:solidFill>
                  <a:srgbClr val="475569"/>
                </a:solidFill>
                <a:latin typeface="Segoe UI"/>
              </a:rPr>
              <a:t>Name your life beneficiary and type your legal name to sign.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892040"/>
            <a:ext cx="6035040" cy="685800"/>
          </a:xfrm>
          <a:prstGeom prst="roundRect">
            <a:avLst>
              <a:gd name="adj" fmla="val 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4892040"/>
            <a:ext cx="6035040" cy="6858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Segoe UI"/>
              </a:rPr>
              <a:t>👉  chroma.shieldedhorizon.org/signup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1D4ED8"/>
                </a:solidFill>
                <a:latin typeface="Segoe UI"/>
              </a:rPr>
              <a:t>IMPORTANT DATES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8992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>
                <a:solidFill>
                  <a:srgbClr val="0B1B3F"/>
                </a:solidFill>
                <a:latin typeface="Segoe UI Black"/>
              </a:rPr>
              <a:t>Mark Your Calendar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194560"/>
            <a:ext cx="2510713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2194560"/>
            <a:ext cx="128016" cy="20116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468880"/>
            <a:ext cx="2053513" cy="1645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D4ED8"/>
                </a:solidFill>
                <a:latin typeface="Segoe UI"/>
              </a:rPr>
              <a:t>NOV 1, 2026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0B1B3F"/>
                </a:solidFill>
                <a:latin typeface="Segoe UI Black"/>
              </a:rPr>
              <a:t>Open enrollment begins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0833" y="2194560"/>
            <a:ext cx="2510713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70833" y="2194560"/>
            <a:ext cx="128016" cy="20116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90873" y="2468880"/>
            <a:ext cx="2053513" cy="1645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D4ED8"/>
                </a:solidFill>
                <a:latin typeface="Segoe UI"/>
              </a:rPr>
              <a:t>NOVEMBER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0B1B3F"/>
                </a:solidFill>
                <a:latin typeface="Segoe UI Black"/>
              </a:rPr>
              <a:t>Campus informational sessions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0146" y="2194560"/>
            <a:ext cx="2510713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0146" y="2194560"/>
            <a:ext cx="128016" cy="20116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0186" y="2468880"/>
            <a:ext cx="2053513" cy="1645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D4ED8"/>
                </a:solidFill>
                <a:latin typeface="Segoe UI"/>
              </a:rPr>
              <a:t>NOV 30, 2026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0B1B3F"/>
                </a:solidFill>
                <a:latin typeface="Segoe UI Black"/>
              </a:rPr>
              <a:t>Final enrollment deadline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49459" y="2194560"/>
            <a:ext cx="2510713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949459" y="2194560"/>
            <a:ext cx="128016" cy="20116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69499" y="2468880"/>
            <a:ext cx="2053513" cy="1645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D4ED8"/>
                </a:solidFill>
                <a:latin typeface="Segoe UI"/>
              </a:rPr>
              <a:t>DEC 1, 2026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0B1B3F"/>
                </a:solidFill>
                <a:latin typeface="Segoe UI Black"/>
              </a:rPr>
              <a:t>Your new coverage takes effect!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B1B3F"/>
              </a:gs>
              <a:gs pos="100000">
                <a:srgbClr val="7C3AED"/>
              </a:gs>
            </a:gsLst>
            <a:lin scaled="0" ang="27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Segoe UI"/>
              </a:rPr>
              <a:t>ADVISORY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51560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5600" b="1">
                <a:solidFill>
                  <a:srgbClr val="FFFFFF"/>
                </a:solidFill>
                <a:latin typeface="Segoe UI Black"/>
              </a:rPr>
              <a:t>We're Here to Help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>
                <a:solidFill>
                  <a:srgbClr val="FFFFFF"/>
                </a:solidFill>
                <a:latin typeface="Segoe UI"/>
              </a:rPr>
              <a:t>Schedule a 1-on-1 consultation or visit the employee benefits portal.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297680"/>
            <a:ext cx="4119372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4297680"/>
            <a:ext cx="4119372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📅 chroma.shieldedhorizon.org/calendar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88052" y="4297680"/>
            <a:ext cx="4014216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88052" y="4297680"/>
            <a:ext cx="4014216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✍️ chroma.shieldedhorizon.org/signup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39428" y="4297680"/>
            <a:ext cx="3172968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39428" y="4297680"/>
            <a:ext cx="3172968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B1B3F"/>
                </a:solidFill>
                <a:latin typeface="Segoe UI"/>
              </a:rPr>
              <a:t>🛡️ Shielded Horizon Advisory</a:t>
            </a:r>
          </a:p>
        </p:txBody>
      </p:sp>
      <p:pic>
        <p:nvPicPr>
          <p:cNvPr id="12" name="Picture 11" descr="chroma_horizontal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5852160"/>
            <a:ext cx="2514143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